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7559675" cy="10691813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P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P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P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P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P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P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P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P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Imagem 33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Imagem 34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P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P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P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P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P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P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P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P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P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P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P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P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P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de texto dos tópicos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nível de tópicos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Terceiro nível de tópicos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Quarto nível de tópicos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nível de tópicos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nível de tópicos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Sétimo nível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8" name="Picture 4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8" name="Picture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280"/>
          </a:xfrm>
          <a:prstGeom prst="rect">
            <a:avLst/>
          </a:prstGeom>
          <a:ln>
            <a:noFill/>
          </a:ln>
        </p:spPr>
      </p:pic>
      <p:sp>
        <p:nvSpPr>
          <p:cNvPr id="179" name="CustomShape 3"/>
          <p:cNvSpPr/>
          <p:nvPr/>
        </p:nvSpPr>
        <p:spPr>
          <a:xfrm>
            <a:off x="299160" y="1166760"/>
            <a:ext cx="9682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50000"/>
              </a:lnSpc>
              <a:buClr>
                <a:srgbClr val="FF0000"/>
              </a:buClr>
              <a:buFont typeface="Calibri Light"/>
              <a:buAutoNum type="arabicPeriod" startAt="7"/>
            </a:pPr>
            <a:r>
              <a:rPr lang="pt-PT" sz="16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Feedback ao Programa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191160" y="292320"/>
            <a:ext cx="3120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PT" sz="1600" b="1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Pitch Day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16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Summer Innovation Week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5"/>
          <p:cNvSpPr/>
          <p:nvPr/>
        </p:nvSpPr>
        <p:spPr>
          <a:xfrm>
            <a:off x="486360" y="1828800"/>
            <a:ext cx="111085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2" name="Imagem 3"/>
          <p:cNvPicPr/>
          <p:nvPr/>
        </p:nvPicPr>
        <p:blipFill>
          <a:blip r:embed="rId3"/>
          <a:stretch/>
        </p:blipFill>
        <p:spPr>
          <a:xfrm>
            <a:off x="486360" y="1887120"/>
            <a:ext cx="5585040" cy="3141360"/>
          </a:xfrm>
          <a:prstGeom prst="rect">
            <a:avLst/>
          </a:prstGeom>
          <a:ln>
            <a:noFill/>
          </a:ln>
        </p:spPr>
      </p:pic>
      <p:pic>
        <p:nvPicPr>
          <p:cNvPr id="183" name="Imagem 5"/>
          <p:cNvPicPr/>
          <p:nvPr/>
        </p:nvPicPr>
        <p:blipFill>
          <a:blip r:embed="rId4"/>
          <a:stretch/>
        </p:blipFill>
        <p:spPr>
          <a:xfrm>
            <a:off x="6552000" y="1887120"/>
            <a:ext cx="4712400" cy="3141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Picture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28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299160" y="1166760"/>
            <a:ext cx="9682200" cy="361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pt-PT" sz="16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Estrutura do Pitch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50000"/>
              </a:lnSpc>
              <a:buClr>
                <a:srgbClr val="595959"/>
              </a:buClr>
              <a:buFont typeface="Calibri Light"/>
              <a:buAutoNum type="arabicPeriod"/>
            </a:pPr>
            <a:r>
              <a:rPr lang="pt-PT" sz="16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O Desafio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50000"/>
              </a:lnSpc>
              <a:buClr>
                <a:srgbClr val="595959"/>
              </a:buClr>
              <a:buFont typeface="Calibri Light"/>
              <a:buAutoNum type="arabicPeriod"/>
            </a:pPr>
            <a:r>
              <a:rPr lang="pt-PT" sz="16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Recursos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50000"/>
              </a:lnSpc>
              <a:buClr>
                <a:srgbClr val="595959"/>
              </a:buClr>
              <a:buFont typeface="Calibri Light"/>
              <a:buAutoNum type="arabicPeriod"/>
            </a:pPr>
            <a:r>
              <a:rPr lang="pt-PT" sz="16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Resultados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50000"/>
              </a:lnSpc>
              <a:buClr>
                <a:srgbClr val="595959"/>
              </a:buClr>
              <a:buFont typeface="Calibri Light"/>
              <a:buAutoNum type="arabicPeriod"/>
            </a:pPr>
            <a:r>
              <a:rPr lang="pt-PT" sz="16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Descrição do processo e tecnologias utilizadas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50000"/>
              </a:lnSpc>
              <a:buClr>
                <a:srgbClr val="595959"/>
              </a:buClr>
              <a:buFont typeface="Calibri Light"/>
              <a:buAutoNum type="arabicPeriod"/>
            </a:pPr>
            <a:r>
              <a:rPr lang="pt-PT" sz="16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Principais obstáculos e bloqueios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50000"/>
              </a:lnSpc>
              <a:buClr>
                <a:srgbClr val="595959"/>
              </a:buClr>
              <a:buFont typeface="Calibri Light"/>
              <a:buAutoNum type="arabicPeriod"/>
            </a:pPr>
            <a:r>
              <a:rPr lang="pt-PT" sz="16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Aplicações de Negócio da solução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50000"/>
              </a:lnSpc>
              <a:buClr>
                <a:srgbClr val="595959"/>
              </a:buClr>
              <a:buFont typeface="Calibri Light"/>
              <a:buAutoNum type="arabicPeriod"/>
            </a:pPr>
            <a:r>
              <a:rPr lang="pt-PT" sz="16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Feedback ao Programa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4"/>
          <p:cNvSpPr/>
          <p:nvPr/>
        </p:nvSpPr>
        <p:spPr>
          <a:xfrm>
            <a:off x="191160" y="292320"/>
            <a:ext cx="3120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PT" sz="1600" b="1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Pitch Day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16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Summer Innovation Week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6" name="Picture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280"/>
          </a:xfrm>
          <a:prstGeom prst="rect">
            <a:avLst/>
          </a:prstGeom>
          <a:ln>
            <a:noFill/>
          </a:ln>
        </p:spPr>
      </p:pic>
      <p:sp>
        <p:nvSpPr>
          <p:cNvPr id="47" name="CustomShape 3"/>
          <p:cNvSpPr/>
          <p:nvPr/>
        </p:nvSpPr>
        <p:spPr>
          <a:xfrm>
            <a:off x="299160" y="1166760"/>
            <a:ext cx="9682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50000"/>
              </a:lnSpc>
              <a:buClr>
                <a:srgbClr val="FF0000"/>
              </a:buClr>
              <a:buFont typeface="Calibri Light"/>
              <a:buAutoNum type="arabicPeriod"/>
            </a:pPr>
            <a:r>
              <a:rPr lang="pt-PT" sz="16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O Desafio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CustomShape 4"/>
          <p:cNvSpPr/>
          <p:nvPr/>
        </p:nvSpPr>
        <p:spPr>
          <a:xfrm>
            <a:off x="191160" y="292320"/>
            <a:ext cx="3120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PT" sz="1600" b="1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Pitch Day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16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Summer Innovation Week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" name="Imagem 13"/>
          <p:cNvPicPr/>
          <p:nvPr/>
        </p:nvPicPr>
        <p:blipFill>
          <a:blip r:embed="rId3"/>
          <a:stretch/>
        </p:blipFill>
        <p:spPr>
          <a:xfrm>
            <a:off x="7848000" y="1792080"/>
            <a:ext cx="3683520" cy="2455560"/>
          </a:xfrm>
          <a:prstGeom prst="rect">
            <a:avLst/>
          </a:prstGeom>
          <a:ln>
            <a:noFill/>
          </a:ln>
        </p:spPr>
      </p:pic>
      <p:sp>
        <p:nvSpPr>
          <p:cNvPr id="50" name="CustomShape 5"/>
          <p:cNvSpPr/>
          <p:nvPr/>
        </p:nvSpPr>
        <p:spPr>
          <a:xfrm>
            <a:off x="299160" y="1940760"/>
            <a:ext cx="7183800" cy="228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Monitorizar um open-space em ambiente empresarial, através de sensores de ruído e de temperatura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Visualizar em tempo-real os dados de cada local, bem como o histórico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3"/>
          <p:cNvPicPr/>
          <p:nvPr/>
        </p:nvPicPr>
        <p:blipFill>
          <a:blip r:embed="rId2"/>
          <a:stretch/>
        </p:blipFill>
        <p:spPr>
          <a:xfrm>
            <a:off x="0" y="-17640"/>
            <a:ext cx="12191760" cy="6875280"/>
          </a:xfrm>
          <a:prstGeom prst="rect">
            <a:avLst/>
          </a:prstGeom>
          <a:ln>
            <a:noFill/>
          </a:ln>
        </p:spPr>
      </p:pic>
      <p:sp>
        <p:nvSpPr>
          <p:cNvPr id="52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3" name="Picture 3"/>
          <p:cNvPicPr/>
          <p:nvPr/>
        </p:nvPicPr>
        <p:blipFill>
          <a:blip r:embed="rId3"/>
          <a:stretch/>
        </p:blipFill>
        <p:spPr>
          <a:xfrm>
            <a:off x="720000" y="2240640"/>
            <a:ext cx="3417480" cy="1936440"/>
          </a:xfrm>
          <a:prstGeom prst="rect">
            <a:avLst/>
          </a:prstGeom>
          <a:ln>
            <a:noFill/>
          </a:ln>
        </p:spPr>
      </p:pic>
      <p:sp>
        <p:nvSpPr>
          <p:cNvPr id="54" name="CustomShape 2"/>
          <p:cNvSpPr/>
          <p:nvPr/>
        </p:nvSpPr>
        <p:spPr>
          <a:xfrm>
            <a:off x="299160" y="1166760"/>
            <a:ext cx="9682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50000"/>
              </a:lnSpc>
              <a:buClr>
                <a:srgbClr val="FF0000"/>
              </a:buClr>
              <a:buFont typeface="Calibri Light"/>
              <a:buAutoNum type="arabicPeriod" startAt="2"/>
            </a:pPr>
            <a:r>
              <a:rPr lang="pt-PT" sz="16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Recursos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CustomShape 3"/>
          <p:cNvSpPr/>
          <p:nvPr/>
        </p:nvSpPr>
        <p:spPr>
          <a:xfrm>
            <a:off x="191160" y="292320"/>
            <a:ext cx="3120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PT" sz="1600" b="1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Pitch Day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16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Summer Innovation Week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" name="Imagem 57"/>
          <p:cNvPicPr/>
          <p:nvPr/>
        </p:nvPicPr>
        <p:blipFill>
          <a:blip r:embed="rId4"/>
          <a:stretch/>
        </p:blipFill>
        <p:spPr>
          <a:xfrm>
            <a:off x="5159520" y="2089440"/>
            <a:ext cx="2940120" cy="2136240"/>
          </a:xfrm>
          <a:prstGeom prst="rect">
            <a:avLst/>
          </a:prstGeom>
          <a:ln>
            <a:noFill/>
          </a:ln>
        </p:spPr>
      </p:pic>
      <p:sp>
        <p:nvSpPr>
          <p:cNvPr id="57" name="CustomShape 4"/>
          <p:cNvSpPr/>
          <p:nvPr/>
        </p:nvSpPr>
        <p:spPr>
          <a:xfrm>
            <a:off x="951840" y="4551120"/>
            <a:ext cx="2957400" cy="65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P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Raspberry Pi 3 Model B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CustomShape 5"/>
          <p:cNvSpPr/>
          <p:nvPr/>
        </p:nvSpPr>
        <p:spPr>
          <a:xfrm>
            <a:off x="5472000" y="4537440"/>
            <a:ext cx="2951640" cy="65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P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Thunderboard™ Sense 2 Silicon Labs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" name="Imagem 60"/>
          <p:cNvPicPr/>
          <p:nvPr/>
        </p:nvPicPr>
        <p:blipFill>
          <a:blip r:embed="rId5"/>
          <a:stretch/>
        </p:blipFill>
        <p:spPr>
          <a:xfrm>
            <a:off x="9288000" y="2089440"/>
            <a:ext cx="1842840" cy="2457360"/>
          </a:xfrm>
          <a:prstGeom prst="rect">
            <a:avLst/>
          </a:prstGeom>
          <a:ln>
            <a:noFill/>
          </a:ln>
        </p:spPr>
      </p:pic>
      <p:sp>
        <p:nvSpPr>
          <p:cNvPr id="60" name="CustomShape 6"/>
          <p:cNvSpPr/>
          <p:nvPr/>
        </p:nvSpPr>
        <p:spPr>
          <a:xfrm>
            <a:off x="9360000" y="4609440"/>
            <a:ext cx="1727640" cy="65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P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Prusa i3 MK2S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3" name="Picture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280"/>
          </a:xfrm>
          <a:prstGeom prst="rect">
            <a:avLst/>
          </a:prstGeom>
          <a:ln>
            <a:noFill/>
          </a:ln>
        </p:spPr>
      </p:pic>
      <p:sp>
        <p:nvSpPr>
          <p:cNvPr id="64" name="CustomShape 3"/>
          <p:cNvSpPr/>
          <p:nvPr/>
        </p:nvSpPr>
        <p:spPr>
          <a:xfrm>
            <a:off x="299160" y="1166760"/>
            <a:ext cx="9682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50000"/>
              </a:lnSpc>
              <a:buClr>
                <a:srgbClr val="FF0000"/>
              </a:buClr>
              <a:buFont typeface="Calibri Light"/>
              <a:buAutoNum type="arabicPeriod" startAt="3"/>
            </a:pPr>
            <a:r>
              <a:rPr lang="pt-PT" sz="16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Resultados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CustomShape 4"/>
          <p:cNvSpPr/>
          <p:nvPr/>
        </p:nvSpPr>
        <p:spPr>
          <a:xfrm>
            <a:off x="191160" y="292320"/>
            <a:ext cx="3120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PT" sz="1600" b="1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Pitch Day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16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Summer Innovation Week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5"/>
          <p:cNvSpPr/>
          <p:nvPr/>
        </p:nvSpPr>
        <p:spPr>
          <a:xfrm>
            <a:off x="1623240" y="1552680"/>
            <a:ext cx="2340360" cy="2018160"/>
          </a:xfrm>
          <a:prstGeom prst="triangle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7" name="Gráfico 16"/>
          <p:cNvPicPr/>
          <p:nvPr/>
        </p:nvPicPr>
        <p:blipFill>
          <a:blip r:embed="rId3"/>
          <a:stretch/>
        </p:blipFill>
        <p:spPr>
          <a:xfrm>
            <a:off x="2477520" y="2378880"/>
            <a:ext cx="421920" cy="395280"/>
          </a:xfrm>
          <a:prstGeom prst="rect">
            <a:avLst/>
          </a:prstGeom>
          <a:ln>
            <a:noFill/>
          </a:ln>
        </p:spPr>
      </p:pic>
      <p:pic>
        <p:nvPicPr>
          <p:cNvPr id="68" name="Gráfico 14"/>
          <p:cNvPicPr/>
          <p:nvPr/>
        </p:nvPicPr>
        <p:blipFill>
          <a:blip r:embed="rId4"/>
          <a:stretch/>
        </p:blipFill>
        <p:spPr>
          <a:xfrm>
            <a:off x="2819160" y="2390400"/>
            <a:ext cx="421920" cy="395280"/>
          </a:xfrm>
          <a:prstGeom prst="rect">
            <a:avLst/>
          </a:prstGeom>
          <a:ln>
            <a:noFill/>
          </a:ln>
        </p:spPr>
      </p:pic>
      <p:sp>
        <p:nvSpPr>
          <p:cNvPr id="69" name="CustomShape 6"/>
          <p:cNvSpPr/>
          <p:nvPr/>
        </p:nvSpPr>
        <p:spPr>
          <a:xfrm>
            <a:off x="2146320" y="2788200"/>
            <a:ext cx="1352520" cy="62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PT" sz="1400" b="0" strike="noStrike" spc="-1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Gotham Light"/>
                <a:ea typeface="DejaVu Sans"/>
              </a:rPr>
              <a:t>Noise &amp; Temperature Sensors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CustomShape 7"/>
          <p:cNvSpPr/>
          <p:nvPr/>
        </p:nvSpPr>
        <p:spPr>
          <a:xfrm>
            <a:off x="6221160" y="1552680"/>
            <a:ext cx="2340360" cy="2018160"/>
          </a:xfrm>
          <a:prstGeom prst="triangle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" name="CustomShape 8"/>
          <p:cNvSpPr/>
          <p:nvPr/>
        </p:nvSpPr>
        <p:spPr>
          <a:xfrm>
            <a:off x="6715080" y="2880720"/>
            <a:ext cx="1352880" cy="67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PT" sz="1400" b="0" strike="noStrike" spc="-1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Gotham Light"/>
                <a:ea typeface="DejaVu Sans"/>
              </a:rPr>
              <a:t>Dome indicating noise levels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9"/>
          <p:cNvSpPr/>
          <p:nvPr/>
        </p:nvSpPr>
        <p:spPr>
          <a:xfrm rot="10800000">
            <a:off x="3963600" y="3602160"/>
            <a:ext cx="2208600" cy="1732320"/>
          </a:xfrm>
          <a:custGeom>
            <a:avLst/>
            <a:gdLst/>
            <a:ahLst/>
            <a:cxnLst/>
            <a:rect l="l" t="t" r="r" b="b"/>
            <a:pathLst>
              <a:path w="2533659" h="2129902">
                <a:moveTo>
                  <a:pt x="0" y="2129902"/>
                </a:moveTo>
                <a:lnTo>
                  <a:pt x="1266830" y="0"/>
                </a:lnTo>
                <a:lnTo>
                  <a:pt x="2533659" y="2129902"/>
                </a:lnTo>
                <a:lnTo>
                  <a:pt x="0" y="2129902"/>
                </a:lnTo>
                <a:close/>
              </a:path>
            </a:pathLst>
          </a:custGeom>
          <a:noFill/>
          <a:ln w="152280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" name="CustomShape 10"/>
          <p:cNvSpPr/>
          <p:nvPr/>
        </p:nvSpPr>
        <p:spPr>
          <a:xfrm>
            <a:off x="4160880" y="3770280"/>
            <a:ext cx="1790280" cy="320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PT" sz="14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Gotham Light"/>
                <a:ea typeface="DejaVu Sans"/>
              </a:rPr>
              <a:t>Real-time Data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Gráfico 25"/>
          <p:cNvPicPr/>
          <p:nvPr/>
        </p:nvPicPr>
        <p:blipFill>
          <a:blip r:embed="rId5"/>
          <a:stretch/>
        </p:blipFill>
        <p:spPr>
          <a:xfrm>
            <a:off x="4833720" y="4269240"/>
            <a:ext cx="506160" cy="474480"/>
          </a:xfrm>
          <a:prstGeom prst="rect">
            <a:avLst/>
          </a:prstGeom>
          <a:ln>
            <a:noFill/>
          </a:ln>
        </p:spPr>
      </p:pic>
      <p:sp>
        <p:nvSpPr>
          <p:cNvPr id="75" name="CustomShape 11"/>
          <p:cNvSpPr/>
          <p:nvPr/>
        </p:nvSpPr>
        <p:spPr>
          <a:xfrm rot="10800000">
            <a:off x="8611919" y="3561300"/>
            <a:ext cx="2266560" cy="1736640"/>
          </a:xfrm>
          <a:custGeom>
            <a:avLst/>
            <a:gdLst/>
            <a:ahLst/>
            <a:cxnLst/>
            <a:rect l="l" t="t" r="r" b="b"/>
            <a:pathLst>
              <a:path w="2533659" h="2129902">
                <a:moveTo>
                  <a:pt x="0" y="2129902"/>
                </a:moveTo>
                <a:lnTo>
                  <a:pt x="1266830" y="0"/>
                </a:lnTo>
                <a:lnTo>
                  <a:pt x="2533659" y="2129902"/>
                </a:lnTo>
                <a:lnTo>
                  <a:pt x="0" y="2129902"/>
                </a:lnTo>
                <a:close/>
              </a:path>
            </a:pathLst>
          </a:custGeom>
          <a:noFill/>
          <a:ln w="152280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PT" dirty="0"/>
          </a:p>
        </p:txBody>
      </p:sp>
      <p:sp>
        <p:nvSpPr>
          <p:cNvPr id="76" name="CustomShape 12"/>
          <p:cNvSpPr/>
          <p:nvPr/>
        </p:nvSpPr>
        <p:spPr>
          <a:xfrm>
            <a:off x="8725680" y="3787200"/>
            <a:ext cx="1790280" cy="320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PT" sz="14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Gotham Light"/>
                <a:ea typeface="DejaVu Sans"/>
              </a:rPr>
              <a:t>Data History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Gráfico 2"/>
          <p:cNvPicPr/>
          <p:nvPr/>
        </p:nvPicPr>
        <p:blipFill>
          <a:blip r:embed="rId6"/>
          <a:stretch/>
        </p:blipFill>
        <p:spPr>
          <a:xfrm>
            <a:off x="9429840" y="4196160"/>
            <a:ext cx="506160" cy="474120"/>
          </a:xfrm>
          <a:prstGeom prst="rect">
            <a:avLst/>
          </a:prstGeom>
          <a:ln>
            <a:noFill/>
          </a:ln>
        </p:spPr>
      </p:pic>
      <p:pic>
        <p:nvPicPr>
          <p:cNvPr id="78" name="Gráfico 2"/>
          <p:cNvPicPr/>
          <p:nvPr/>
        </p:nvPicPr>
        <p:blipFill>
          <a:blip r:embed="rId7"/>
          <a:stretch/>
        </p:blipFill>
        <p:spPr>
          <a:xfrm>
            <a:off x="6929280" y="2094120"/>
            <a:ext cx="914040" cy="914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7308720" y="1420920"/>
            <a:ext cx="835236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2"/>
          <p:cNvSpPr/>
          <p:nvPr/>
        </p:nvSpPr>
        <p:spPr>
          <a:xfrm>
            <a:off x="7308720" y="3900600"/>
            <a:ext cx="835236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1" name="Picture 3"/>
          <p:cNvPicPr/>
          <p:nvPr/>
        </p:nvPicPr>
        <p:blipFill>
          <a:blip r:embed="rId2"/>
          <a:stretch/>
        </p:blipFill>
        <p:spPr>
          <a:xfrm>
            <a:off x="0" y="14400"/>
            <a:ext cx="12191760" cy="6857280"/>
          </a:xfrm>
          <a:prstGeom prst="rect">
            <a:avLst/>
          </a:prstGeom>
          <a:ln>
            <a:noFill/>
          </a:ln>
        </p:spPr>
      </p:pic>
      <p:sp>
        <p:nvSpPr>
          <p:cNvPr id="82" name="CustomShape 3"/>
          <p:cNvSpPr/>
          <p:nvPr/>
        </p:nvSpPr>
        <p:spPr>
          <a:xfrm>
            <a:off x="299160" y="1166760"/>
            <a:ext cx="9682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50000"/>
              </a:lnSpc>
              <a:buClr>
                <a:srgbClr val="FF0000"/>
              </a:buClr>
              <a:buFont typeface="Calibri Light"/>
              <a:buAutoNum type="arabicPeriod" startAt="4"/>
            </a:pPr>
            <a:r>
              <a:rPr lang="pt-PT" sz="16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Descrição do processo e tecnologias utilizadas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4"/>
          <p:cNvSpPr/>
          <p:nvPr/>
        </p:nvSpPr>
        <p:spPr>
          <a:xfrm>
            <a:off x="191160" y="292320"/>
            <a:ext cx="3120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PT" sz="1600" b="1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Pitch Day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16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Summer Innovation Week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5"/>
          <p:cNvSpPr/>
          <p:nvPr/>
        </p:nvSpPr>
        <p:spPr>
          <a:xfrm>
            <a:off x="7846920" y="4814640"/>
            <a:ext cx="374760" cy="2610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6"/>
          <p:cNvSpPr/>
          <p:nvPr/>
        </p:nvSpPr>
        <p:spPr>
          <a:xfrm>
            <a:off x="8609400" y="4814640"/>
            <a:ext cx="374760" cy="2610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7"/>
          <p:cNvSpPr/>
          <p:nvPr/>
        </p:nvSpPr>
        <p:spPr>
          <a:xfrm>
            <a:off x="10198080" y="4814640"/>
            <a:ext cx="374760" cy="2610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8"/>
          <p:cNvSpPr/>
          <p:nvPr/>
        </p:nvSpPr>
        <p:spPr>
          <a:xfrm>
            <a:off x="7846920" y="4075920"/>
            <a:ext cx="374760" cy="2610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9"/>
          <p:cNvSpPr/>
          <p:nvPr/>
        </p:nvSpPr>
        <p:spPr>
          <a:xfrm>
            <a:off x="8609400" y="4057920"/>
            <a:ext cx="374760" cy="2610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10"/>
          <p:cNvSpPr/>
          <p:nvPr/>
        </p:nvSpPr>
        <p:spPr>
          <a:xfrm>
            <a:off x="10182600" y="4057920"/>
            <a:ext cx="374760" cy="2610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11"/>
          <p:cNvSpPr/>
          <p:nvPr/>
        </p:nvSpPr>
        <p:spPr>
          <a:xfrm>
            <a:off x="7380360" y="3435120"/>
            <a:ext cx="3397320" cy="2919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12"/>
          <p:cNvSpPr/>
          <p:nvPr/>
        </p:nvSpPr>
        <p:spPr>
          <a:xfrm>
            <a:off x="7846920" y="2741040"/>
            <a:ext cx="374760" cy="2610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13"/>
          <p:cNvSpPr/>
          <p:nvPr/>
        </p:nvSpPr>
        <p:spPr>
          <a:xfrm>
            <a:off x="8686440" y="2750040"/>
            <a:ext cx="374760" cy="2610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14"/>
          <p:cNvSpPr/>
          <p:nvPr/>
        </p:nvSpPr>
        <p:spPr>
          <a:xfrm>
            <a:off x="10182600" y="2759400"/>
            <a:ext cx="374760" cy="2610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15"/>
          <p:cNvSpPr/>
          <p:nvPr/>
        </p:nvSpPr>
        <p:spPr>
          <a:xfrm>
            <a:off x="10235160" y="1559160"/>
            <a:ext cx="374760" cy="2610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16"/>
          <p:cNvSpPr/>
          <p:nvPr/>
        </p:nvSpPr>
        <p:spPr>
          <a:xfrm>
            <a:off x="7846920" y="4814640"/>
            <a:ext cx="374760" cy="2610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17"/>
          <p:cNvSpPr/>
          <p:nvPr/>
        </p:nvSpPr>
        <p:spPr>
          <a:xfrm>
            <a:off x="8609400" y="4814640"/>
            <a:ext cx="374760" cy="2610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18"/>
          <p:cNvSpPr/>
          <p:nvPr/>
        </p:nvSpPr>
        <p:spPr>
          <a:xfrm>
            <a:off x="10198080" y="4814640"/>
            <a:ext cx="374760" cy="2610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19"/>
          <p:cNvSpPr/>
          <p:nvPr/>
        </p:nvSpPr>
        <p:spPr>
          <a:xfrm>
            <a:off x="8609400" y="4057920"/>
            <a:ext cx="374760" cy="2610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20"/>
          <p:cNvSpPr/>
          <p:nvPr/>
        </p:nvSpPr>
        <p:spPr>
          <a:xfrm>
            <a:off x="10182600" y="4057920"/>
            <a:ext cx="374760" cy="2610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21"/>
          <p:cNvSpPr/>
          <p:nvPr/>
        </p:nvSpPr>
        <p:spPr>
          <a:xfrm>
            <a:off x="7846920" y="2741040"/>
            <a:ext cx="374760" cy="2610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22"/>
          <p:cNvSpPr/>
          <p:nvPr/>
        </p:nvSpPr>
        <p:spPr>
          <a:xfrm>
            <a:off x="8686440" y="2750040"/>
            <a:ext cx="374760" cy="2610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23"/>
          <p:cNvSpPr/>
          <p:nvPr/>
        </p:nvSpPr>
        <p:spPr>
          <a:xfrm>
            <a:off x="10182600" y="2759400"/>
            <a:ext cx="374760" cy="2610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24"/>
          <p:cNvSpPr/>
          <p:nvPr/>
        </p:nvSpPr>
        <p:spPr>
          <a:xfrm>
            <a:off x="7401240" y="2106720"/>
            <a:ext cx="3397320" cy="2919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25"/>
          <p:cNvSpPr/>
          <p:nvPr/>
        </p:nvSpPr>
        <p:spPr>
          <a:xfrm>
            <a:off x="10235160" y="1559160"/>
            <a:ext cx="374760" cy="2610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26"/>
          <p:cNvSpPr/>
          <p:nvPr/>
        </p:nvSpPr>
        <p:spPr>
          <a:xfrm>
            <a:off x="8686440" y="1548000"/>
            <a:ext cx="374760" cy="2610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27"/>
          <p:cNvSpPr/>
          <p:nvPr/>
        </p:nvSpPr>
        <p:spPr>
          <a:xfrm>
            <a:off x="7810200" y="1536480"/>
            <a:ext cx="374760" cy="2610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28"/>
          <p:cNvSpPr/>
          <p:nvPr/>
        </p:nvSpPr>
        <p:spPr>
          <a:xfrm>
            <a:off x="9231480" y="4551840"/>
            <a:ext cx="126000" cy="13428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29"/>
          <p:cNvSpPr/>
          <p:nvPr/>
        </p:nvSpPr>
        <p:spPr>
          <a:xfrm>
            <a:off x="9452160" y="4548600"/>
            <a:ext cx="126000" cy="13428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30"/>
          <p:cNvSpPr/>
          <p:nvPr/>
        </p:nvSpPr>
        <p:spPr>
          <a:xfrm>
            <a:off x="9675720" y="4548600"/>
            <a:ext cx="126000" cy="13428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31"/>
          <p:cNvSpPr/>
          <p:nvPr/>
        </p:nvSpPr>
        <p:spPr>
          <a:xfrm>
            <a:off x="9276840" y="2826720"/>
            <a:ext cx="126000" cy="13428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32"/>
          <p:cNvSpPr/>
          <p:nvPr/>
        </p:nvSpPr>
        <p:spPr>
          <a:xfrm>
            <a:off x="9497520" y="2823480"/>
            <a:ext cx="126000" cy="13428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3"/>
          <p:cNvSpPr/>
          <p:nvPr/>
        </p:nvSpPr>
        <p:spPr>
          <a:xfrm>
            <a:off x="9721080" y="2823480"/>
            <a:ext cx="126000" cy="13428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34"/>
          <p:cNvSpPr/>
          <p:nvPr/>
        </p:nvSpPr>
        <p:spPr>
          <a:xfrm>
            <a:off x="9328680" y="1648440"/>
            <a:ext cx="126000" cy="13428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35"/>
          <p:cNvSpPr/>
          <p:nvPr/>
        </p:nvSpPr>
        <p:spPr>
          <a:xfrm>
            <a:off x="9549360" y="1645200"/>
            <a:ext cx="126000" cy="13428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36"/>
          <p:cNvSpPr/>
          <p:nvPr/>
        </p:nvSpPr>
        <p:spPr>
          <a:xfrm>
            <a:off x="9772920" y="1645200"/>
            <a:ext cx="126000" cy="13428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37"/>
          <p:cNvSpPr/>
          <p:nvPr/>
        </p:nvSpPr>
        <p:spPr>
          <a:xfrm>
            <a:off x="5482800" y="3425400"/>
            <a:ext cx="2159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P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Message bus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38"/>
          <p:cNvSpPr/>
          <p:nvPr/>
        </p:nvSpPr>
        <p:spPr>
          <a:xfrm>
            <a:off x="5473440" y="4830840"/>
            <a:ext cx="2159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P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Sensores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39"/>
          <p:cNvSpPr/>
          <p:nvPr/>
        </p:nvSpPr>
        <p:spPr>
          <a:xfrm>
            <a:off x="5474160" y="4113000"/>
            <a:ext cx="2159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P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Gateways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40"/>
          <p:cNvSpPr/>
          <p:nvPr/>
        </p:nvSpPr>
        <p:spPr>
          <a:xfrm>
            <a:off x="5482800" y="2744280"/>
            <a:ext cx="2159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P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Micro-services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41"/>
          <p:cNvSpPr/>
          <p:nvPr/>
        </p:nvSpPr>
        <p:spPr>
          <a:xfrm>
            <a:off x="5475960" y="2146680"/>
            <a:ext cx="2159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P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REST API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42"/>
          <p:cNvSpPr/>
          <p:nvPr/>
        </p:nvSpPr>
        <p:spPr>
          <a:xfrm>
            <a:off x="5500800" y="1482480"/>
            <a:ext cx="2159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P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Applications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43"/>
          <p:cNvSpPr/>
          <p:nvPr/>
        </p:nvSpPr>
        <p:spPr>
          <a:xfrm flipV="1">
            <a:off x="8034480" y="4336200"/>
            <a:ext cx="360" cy="477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44"/>
          <p:cNvSpPr/>
          <p:nvPr/>
        </p:nvSpPr>
        <p:spPr>
          <a:xfrm flipV="1">
            <a:off x="8796960" y="4318920"/>
            <a:ext cx="360" cy="495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5"/>
          <p:cNvSpPr/>
          <p:nvPr/>
        </p:nvSpPr>
        <p:spPr>
          <a:xfrm flipH="1" flipV="1">
            <a:off x="10370160" y="4318920"/>
            <a:ext cx="15120" cy="495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6"/>
          <p:cNvSpPr/>
          <p:nvPr/>
        </p:nvSpPr>
        <p:spPr>
          <a:xfrm flipV="1">
            <a:off x="8034480" y="3726720"/>
            <a:ext cx="1044360" cy="348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47"/>
          <p:cNvSpPr/>
          <p:nvPr/>
        </p:nvSpPr>
        <p:spPr>
          <a:xfrm flipV="1">
            <a:off x="8796960" y="3727440"/>
            <a:ext cx="282240" cy="329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48"/>
          <p:cNvSpPr/>
          <p:nvPr/>
        </p:nvSpPr>
        <p:spPr>
          <a:xfrm flipH="1" flipV="1">
            <a:off x="9079560" y="3727440"/>
            <a:ext cx="1290240" cy="329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49"/>
          <p:cNvSpPr/>
          <p:nvPr/>
        </p:nvSpPr>
        <p:spPr>
          <a:xfrm flipH="1" flipV="1">
            <a:off x="8033760" y="3002040"/>
            <a:ext cx="1044360" cy="432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50"/>
          <p:cNvSpPr/>
          <p:nvPr/>
        </p:nvSpPr>
        <p:spPr>
          <a:xfrm flipH="1" flipV="1">
            <a:off x="8874000" y="3011400"/>
            <a:ext cx="205200" cy="423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51"/>
          <p:cNvSpPr/>
          <p:nvPr/>
        </p:nvSpPr>
        <p:spPr>
          <a:xfrm flipV="1">
            <a:off x="9079560" y="3020760"/>
            <a:ext cx="1290240" cy="41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52"/>
          <p:cNvSpPr/>
          <p:nvPr/>
        </p:nvSpPr>
        <p:spPr>
          <a:xfrm flipV="1">
            <a:off x="8034480" y="2398680"/>
            <a:ext cx="1065240" cy="340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53"/>
          <p:cNvSpPr/>
          <p:nvPr/>
        </p:nvSpPr>
        <p:spPr>
          <a:xfrm flipV="1">
            <a:off x="8874000" y="2399040"/>
            <a:ext cx="225720" cy="350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54"/>
          <p:cNvSpPr/>
          <p:nvPr/>
        </p:nvSpPr>
        <p:spPr>
          <a:xfrm flipH="1" flipV="1">
            <a:off x="9100080" y="2399040"/>
            <a:ext cx="1269360" cy="360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55"/>
          <p:cNvSpPr/>
          <p:nvPr/>
        </p:nvSpPr>
        <p:spPr>
          <a:xfrm flipH="1" flipV="1">
            <a:off x="7997760" y="1796760"/>
            <a:ext cx="1102320" cy="308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56"/>
          <p:cNvSpPr/>
          <p:nvPr/>
        </p:nvSpPr>
        <p:spPr>
          <a:xfrm flipH="1" flipV="1">
            <a:off x="8873280" y="1808640"/>
            <a:ext cx="225720" cy="297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57"/>
          <p:cNvSpPr/>
          <p:nvPr/>
        </p:nvSpPr>
        <p:spPr>
          <a:xfrm flipV="1">
            <a:off x="9100080" y="1820520"/>
            <a:ext cx="1321920" cy="285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58"/>
          <p:cNvSpPr/>
          <p:nvPr/>
        </p:nvSpPr>
        <p:spPr>
          <a:xfrm>
            <a:off x="412920" y="2999160"/>
            <a:ext cx="4676040" cy="79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PT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Initial sketch architecture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0" name="Picture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280"/>
          </a:xfrm>
          <a:prstGeom prst="rect">
            <a:avLst/>
          </a:prstGeom>
          <a:ln>
            <a:noFill/>
          </a:ln>
        </p:spPr>
      </p:pic>
      <p:sp>
        <p:nvSpPr>
          <p:cNvPr id="141" name="CustomShape 3"/>
          <p:cNvSpPr/>
          <p:nvPr/>
        </p:nvSpPr>
        <p:spPr>
          <a:xfrm>
            <a:off x="299160" y="1166760"/>
            <a:ext cx="9682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50000"/>
              </a:lnSpc>
              <a:buClr>
                <a:srgbClr val="FF0000"/>
              </a:buClr>
              <a:buFont typeface="Calibri Light"/>
              <a:buAutoNum type="arabicPeriod" startAt="4"/>
            </a:pPr>
            <a:r>
              <a:rPr lang="pt-PT" sz="16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Descrição do processo e tecnologias utilizadas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191160" y="292320"/>
            <a:ext cx="3120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PT" sz="1600" b="1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Pitch Day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16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Summer Innovation Week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5"/>
          <p:cNvSpPr/>
          <p:nvPr/>
        </p:nvSpPr>
        <p:spPr>
          <a:xfrm>
            <a:off x="412920" y="2999160"/>
            <a:ext cx="4676040" cy="79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PT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Actual architecture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4" name="Imagem 7"/>
          <p:cNvPicPr/>
          <p:nvPr/>
        </p:nvPicPr>
        <p:blipFill>
          <a:blip r:embed="rId3"/>
          <a:stretch/>
        </p:blipFill>
        <p:spPr>
          <a:xfrm>
            <a:off x="6207120" y="4632120"/>
            <a:ext cx="1464840" cy="882360"/>
          </a:xfrm>
          <a:prstGeom prst="rect">
            <a:avLst/>
          </a:prstGeom>
          <a:ln>
            <a:noFill/>
          </a:ln>
        </p:spPr>
      </p:pic>
      <p:pic>
        <p:nvPicPr>
          <p:cNvPr id="145" name="Imagem 9"/>
          <p:cNvPicPr/>
          <p:nvPr/>
        </p:nvPicPr>
        <p:blipFill>
          <a:blip r:embed="rId3"/>
          <a:stretch/>
        </p:blipFill>
        <p:spPr>
          <a:xfrm>
            <a:off x="7778880" y="4662360"/>
            <a:ext cx="1464840" cy="882360"/>
          </a:xfrm>
          <a:prstGeom prst="rect">
            <a:avLst/>
          </a:prstGeom>
          <a:ln>
            <a:noFill/>
          </a:ln>
        </p:spPr>
      </p:pic>
      <p:pic>
        <p:nvPicPr>
          <p:cNvPr id="146" name="Picture 3"/>
          <p:cNvPicPr/>
          <p:nvPr/>
        </p:nvPicPr>
        <p:blipFill>
          <a:blip r:embed="rId4"/>
          <a:stretch/>
        </p:blipFill>
        <p:spPr>
          <a:xfrm>
            <a:off x="7778880" y="3275640"/>
            <a:ext cx="1555920" cy="842040"/>
          </a:xfrm>
          <a:prstGeom prst="rect">
            <a:avLst/>
          </a:prstGeom>
          <a:ln>
            <a:noFill/>
          </a:ln>
        </p:spPr>
      </p:pic>
      <p:pic>
        <p:nvPicPr>
          <p:cNvPr id="147" name="Imagem 11"/>
          <p:cNvPicPr/>
          <p:nvPr/>
        </p:nvPicPr>
        <p:blipFill>
          <a:blip r:embed="rId3"/>
          <a:stretch/>
        </p:blipFill>
        <p:spPr>
          <a:xfrm>
            <a:off x="10544760" y="4662360"/>
            <a:ext cx="1464840" cy="882360"/>
          </a:xfrm>
          <a:prstGeom prst="rect">
            <a:avLst/>
          </a:prstGeom>
          <a:ln>
            <a:noFill/>
          </a:ln>
        </p:spPr>
      </p:pic>
      <p:pic>
        <p:nvPicPr>
          <p:cNvPr id="148" name="Picture 3"/>
          <p:cNvPicPr/>
          <p:nvPr/>
        </p:nvPicPr>
        <p:blipFill>
          <a:blip r:embed="rId4"/>
          <a:stretch/>
        </p:blipFill>
        <p:spPr>
          <a:xfrm>
            <a:off x="10544760" y="3275640"/>
            <a:ext cx="1555920" cy="842040"/>
          </a:xfrm>
          <a:prstGeom prst="rect">
            <a:avLst/>
          </a:prstGeom>
          <a:ln>
            <a:noFill/>
          </a:ln>
        </p:spPr>
      </p:pic>
      <p:pic>
        <p:nvPicPr>
          <p:cNvPr id="149" name="Imagem 21"/>
          <p:cNvPicPr/>
          <p:nvPr/>
        </p:nvPicPr>
        <p:blipFill>
          <a:blip r:embed="rId5"/>
          <a:stretch/>
        </p:blipFill>
        <p:spPr>
          <a:xfrm>
            <a:off x="8650080" y="1373400"/>
            <a:ext cx="1431000" cy="1431000"/>
          </a:xfrm>
          <a:prstGeom prst="rect">
            <a:avLst/>
          </a:prstGeom>
          <a:ln>
            <a:noFill/>
          </a:ln>
        </p:spPr>
      </p:pic>
      <p:pic>
        <p:nvPicPr>
          <p:cNvPr id="150" name="Imagem 22"/>
          <p:cNvPicPr/>
          <p:nvPr/>
        </p:nvPicPr>
        <p:blipFill>
          <a:blip r:embed="rId6"/>
          <a:stretch/>
        </p:blipFill>
        <p:spPr>
          <a:xfrm>
            <a:off x="5758200" y="1672920"/>
            <a:ext cx="1632960" cy="774000"/>
          </a:xfrm>
          <a:prstGeom prst="rect">
            <a:avLst/>
          </a:prstGeom>
          <a:ln>
            <a:noFill/>
          </a:ln>
        </p:spPr>
      </p:pic>
      <p:pic>
        <p:nvPicPr>
          <p:cNvPr id="151" name="Imagem 23"/>
          <p:cNvPicPr/>
          <p:nvPr/>
        </p:nvPicPr>
        <p:blipFill>
          <a:blip r:embed="rId7"/>
          <a:stretch/>
        </p:blipFill>
        <p:spPr>
          <a:xfrm>
            <a:off x="8851680" y="45000"/>
            <a:ext cx="1030680" cy="1030680"/>
          </a:xfrm>
          <a:prstGeom prst="rect">
            <a:avLst/>
          </a:prstGeom>
          <a:ln>
            <a:noFill/>
          </a:ln>
        </p:spPr>
      </p:pic>
      <p:sp>
        <p:nvSpPr>
          <p:cNvPr id="152" name="CustomShape 6"/>
          <p:cNvSpPr/>
          <p:nvPr/>
        </p:nvSpPr>
        <p:spPr>
          <a:xfrm flipV="1">
            <a:off x="6939720" y="4117320"/>
            <a:ext cx="1617120" cy="513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7"/>
          <p:cNvSpPr/>
          <p:nvPr/>
        </p:nvSpPr>
        <p:spPr>
          <a:xfrm flipV="1">
            <a:off x="8511480" y="4118040"/>
            <a:ext cx="45360" cy="543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8"/>
          <p:cNvSpPr/>
          <p:nvPr/>
        </p:nvSpPr>
        <p:spPr>
          <a:xfrm flipV="1">
            <a:off x="11277360" y="4118040"/>
            <a:ext cx="45360" cy="543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9"/>
          <p:cNvSpPr/>
          <p:nvPr/>
        </p:nvSpPr>
        <p:spPr>
          <a:xfrm flipV="1">
            <a:off x="8557200" y="2811960"/>
            <a:ext cx="809640" cy="463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10"/>
          <p:cNvSpPr/>
          <p:nvPr/>
        </p:nvSpPr>
        <p:spPr>
          <a:xfrm flipH="1" flipV="1">
            <a:off x="9367200" y="2811960"/>
            <a:ext cx="1955520" cy="463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11"/>
          <p:cNvSpPr/>
          <p:nvPr/>
        </p:nvSpPr>
        <p:spPr>
          <a:xfrm flipH="1" flipV="1">
            <a:off x="7390440" y="2059559"/>
            <a:ext cx="1225440" cy="457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12"/>
          <p:cNvSpPr/>
          <p:nvPr/>
        </p:nvSpPr>
        <p:spPr>
          <a:xfrm>
            <a:off x="7425360" y="2070360"/>
            <a:ext cx="1225800" cy="2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13"/>
          <p:cNvSpPr/>
          <p:nvPr/>
        </p:nvSpPr>
        <p:spPr>
          <a:xfrm flipV="1">
            <a:off x="9367200" y="1075680"/>
            <a:ext cx="360" cy="30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14"/>
          <p:cNvSpPr/>
          <p:nvPr/>
        </p:nvSpPr>
        <p:spPr>
          <a:xfrm>
            <a:off x="9367200" y="1076400"/>
            <a:ext cx="360" cy="30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15"/>
          <p:cNvSpPr/>
          <p:nvPr/>
        </p:nvSpPr>
        <p:spPr>
          <a:xfrm>
            <a:off x="9678960" y="4395960"/>
            <a:ext cx="126000" cy="13428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16"/>
          <p:cNvSpPr/>
          <p:nvPr/>
        </p:nvSpPr>
        <p:spPr>
          <a:xfrm>
            <a:off x="9899640" y="4392720"/>
            <a:ext cx="126000" cy="13428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17"/>
          <p:cNvSpPr/>
          <p:nvPr/>
        </p:nvSpPr>
        <p:spPr>
          <a:xfrm>
            <a:off x="10123200" y="4392720"/>
            <a:ext cx="126000" cy="13428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6" name="Picture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280"/>
          </a:xfrm>
          <a:prstGeom prst="rect">
            <a:avLst/>
          </a:prstGeom>
          <a:ln>
            <a:noFill/>
          </a:ln>
        </p:spPr>
      </p:pic>
      <p:sp>
        <p:nvSpPr>
          <p:cNvPr id="167" name="CustomShape 3"/>
          <p:cNvSpPr/>
          <p:nvPr/>
        </p:nvSpPr>
        <p:spPr>
          <a:xfrm>
            <a:off x="299160" y="1166760"/>
            <a:ext cx="9682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50000"/>
              </a:lnSpc>
              <a:buClr>
                <a:srgbClr val="FF0000"/>
              </a:buClr>
              <a:buFont typeface="Calibri Light"/>
              <a:buAutoNum type="arabicPeriod" startAt="5"/>
            </a:pPr>
            <a:r>
              <a:rPr lang="pt-PT" sz="16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Principais obstáculos e bloqueios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191160" y="292320"/>
            <a:ext cx="3120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PT" sz="1600" b="1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Pitch Day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16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Summer Innovation Week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5"/>
          <p:cNvSpPr/>
          <p:nvPr/>
        </p:nvSpPr>
        <p:spPr>
          <a:xfrm>
            <a:off x="749160" y="1848240"/>
            <a:ext cx="1093356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Configuração da impressora 3D e tempo para imprimir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Falta de documentação sobre o funcionamento no Thunderboard Sense 2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Desenho e construção da web interface em real-time com websockets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2" name="Picture 3"/>
          <p:cNvPicPr/>
          <p:nvPr/>
        </p:nvPicPr>
        <p:blipFill>
          <a:blip r:embed="rId2"/>
          <a:stretch/>
        </p:blipFill>
        <p:spPr>
          <a:xfrm>
            <a:off x="360" y="0"/>
            <a:ext cx="12191760" cy="6857280"/>
          </a:xfrm>
          <a:prstGeom prst="rect">
            <a:avLst/>
          </a:prstGeom>
          <a:ln>
            <a:noFill/>
          </a:ln>
        </p:spPr>
      </p:pic>
      <p:sp>
        <p:nvSpPr>
          <p:cNvPr id="173" name="CustomShape 3"/>
          <p:cNvSpPr/>
          <p:nvPr/>
        </p:nvSpPr>
        <p:spPr>
          <a:xfrm>
            <a:off x="299160" y="1166760"/>
            <a:ext cx="96822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50000"/>
              </a:lnSpc>
              <a:buClr>
                <a:srgbClr val="FF0000"/>
              </a:buClr>
              <a:buFont typeface="Calibri Light"/>
              <a:buAutoNum type="arabicPeriod" startAt="6"/>
            </a:pPr>
            <a:r>
              <a:rPr lang="pt-PT" sz="16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Aplicações de Negócio da solução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4"/>
          <p:cNvSpPr/>
          <p:nvPr/>
        </p:nvSpPr>
        <p:spPr>
          <a:xfrm>
            <a:off x="191160" y="292320"/>
            <a:ext cx="3120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PT" sz="1600" b="1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Pitch Day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PT" sz="16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Soho Gothic Pro"/>
                <a:ea typeface="Soho Gothic Pro"/>
              </a:rPr>
              <a:t>Summer Innovation Week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5"/>
          <p:cNvSpPr/>
          <p:nvPr/>
        </p:nvSpPr>
        <p:spPr>
          <a:xfrm>
            <a:off x="428040" y="1945440"/>
            <a:ext cx="11196000" cy="25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Monitorização de: 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open-space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bibliotecas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espetáculos musicais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atividades noturnas em bares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Dashboard extensível a outro tipo de sensores (humidade, temperatura, pressão, Co2, radiação, nível da água, energia, …)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</TotalTime>
  <Words>229</Words>
  <Application>Microsoft Office PowerPoint</Application>
  <PresentationFormat>Ecrã Panorâmico</PresentationFormat>
  <Paragraphs>70</Paragraphs>
  <Slides>10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8" baseType="lpstr">
      <vt:lpstr>Arial</vt:lpstr>
      <vt:lpstr>Calibri Light</vt:lpstr>
      <vt:lpstr>DejaVu Sans</vt:lpstr>
      <vt:lpstr>Gotham Light</vt:lpstr>
      <vt:lpstr>Soho Gothic Pro</vt:lpstr>
      <vt:lpstr>Symbol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Tania Delalande</dc:creator>
  <dc:description/>
  <cp:lastModifiedBy>Diogo Ferreira</cp:lastModifiedBy>
  <cp:revision>44</cp:revision>
  <cp:lastPrinted>2018-07-20T07:38:16Z</cp:lastPrinted>
  <dcterms:created xsi:type="dcterms:W3CDTF">2018-07-10T15:19:23Z</dcterms:created>
  <dcterms:modified xsi:type="dcterms:W3CDTF">2018-07-20T12:38:06Z</dcterms:modified>
  <dc:language>pt-PT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Ecrã Panorâmico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